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6" r:id="rId2"/>
    <p:sldId id="271" r:id="rId3"/>
    <p:sldId id="272" r:id="rId4"/>
    <p:sldId id="275" r:id="rId5"/>
    <p:sldId id="257" r:id="rId6"/>
    <p:sldId id="276" r:id="rId7"/>
    <p:sldId id="277" r:id="rId8"/>
    <p:sldId id="280" r:id="rId9"/>
    <p:sldId id="285" r:id="rId10"/>
    <p:sldId id="281" r:id="rId11"/>
    <p:sldId id="282" r:id="rId12"/>
    <p:sldId id="284" r:id="rId13"/>
    <p:sldId id="258" r:id="rId14"/>
    <p:sldId id="259" r:id="rId15"/>
    <p:sldId id="260" r:id="rId16"/>
    <p:sldId id="261" r:id="rId17"/>
    <p:sldId id="263" r:id="rId18"/>
    <p:sldId id="297" r:id="rId19"/>
    <p:sldId id="265" r:id="rId20"/>
    <p:sldId id="294" r:id="rId21"/>
    <p:sldId id="288" r:id="rId22"/>
    <p:sldId id="269" r:id="rId23"/>
    <p:sldId id="289" r:id="rId24"/>
    <p:sldId id="290" r:id="rId25"/>
    <p:sldId id="296" r:id="rId26"/>
    <p:sldId id="287" r:id="rId27"/>
    <p:sldId id="270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B5F81-F995-4E42-A575-2CCB38D9110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377FB-EE6D-438C-BB9D-C8A5AE2DCFE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868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Weg naar succes, stuk per stuk opgebouwd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934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F32D5-DCFD-45FA-9176-873A62DA3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4EFEDA9-A4DB-49BA-A816-54ED85E8E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8AC31C-53AA-421F-BC94-94A01AF2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47EF70-4D0E-4C90-86EB-5BF74FE2B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2BAA0F-679B-484E-BF2D-102B744F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954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D0BFE-03BF-4FAF-A9F1-5559A389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2085C5A-88ED-402F-87AE-625785B33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26E3844-9F22-405D-A594-4F85422C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439FBD-DA6E-4A38-8F9D-BCE99755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D4DE91-174D-4DD2-B90F-78A95FC5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238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6BF21AE-DECF-4054-8DD6-B5614F3FE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10B3A6-7FD0-4353-A9D2-96168ACC9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86AA5F-B303-4F07-A085-25A85216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40E784-5DF2-4195-898F-C9F32E2A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19DDA5-C0BE-4B83-8ADB-4E7870B1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151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D614-8164-4080-9D0B-7F190FB5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AEDAF-3870-4C59-A595-5567EB18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A02B39F-9833-49BF-A900-D59A5BFE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2BEA07-889C-4A55-952E-A8C02522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622DA9-03A2-4A89-9390-ECEF7660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5634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DA95C-479E-4290-94E8-F94CD8E8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FBEEC8-2914-4FA7-A2A9-FF3ED96EF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5BEC47-2CA2-4962-90F4-A56D3DD0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7FA346-10E5-4A83-A617-7229A83E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14F70C-046E-4479-B678-483696CC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387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5AD27-11A5-4B4D-8E39-7EEEA3C7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A02E6B-EABE-411A-97A4-0F4FB776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7D5B57D-F0FF-4CAA-A42D-A6DE22F7A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11AA6A1-B9EF-4F6B-A5AB-E098B302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A961CA6-09C3-4CAA-B8FA-33576C2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E1F1903-C183-4053-BD96-CD3A587B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83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ECDA5-8AAB-44EE-81CA-C8638CB6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65816C-2DFC-440C-A0B6-7D697EBF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BE61489-16FB-4EC6-BAEF-363501C2E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805A30F-0D7A-45C5-B5D3-8F352180A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10EA591-FD9A-42E6-A09F-23EED3DC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95E03E8-48F0-49BF-A805-CFCA899C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6C9A7A3-1F41-4475-AB87-5B053331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0017C80-EF52-465A-8E10-585F6CFA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4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E3804-866F-4B7D-A819-F57838B3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2454C1-6524-467A-9801-47BCF932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BC64246-8648-40B5-95FE-6EF04A3A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CF08FE-1651-44B1-8C9A-621408BC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156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E157047-228D-4B60-89C9-7AAD6F12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57AC6B-F37E-4B0B-AB78-FF6C4AA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F2D09E-06F3-419A-A7FD-310BDC79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58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1B4F1-FEDB-407E-B4AF-22899E7D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B26B55-D0CC-44EF-B6C7-B028A026E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EDFE99-C21F-4E43-804B-3287A61F1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EEF419B-2949-43FE-9E76-1F066257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23E3C3-8211-41A3-9D1B-468F2DAB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6A53B5-2BAE-47DF-8247-77DE3DA0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730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51F35-935F-42DD-9ADE-DD8C47CA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CC3272-1D9A-4849-83CD-62A09CC3D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52A5A72-1ECF-40CC-92BD-AA480DFB9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315D26-2CE3-4DC7-8D6E-1C32C0E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8B5F78-01FF-45B9-A8C4-89A7721E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2072B44-F9CF-4B38-9F5E-2D105D48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740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F9F395C-0D6F-4030-AE11-BA2703F1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EC58FB-3D25-4C47-8AB9-D453050BF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8D46B1-4DC3-4184-BCED-8D06694AB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123C97-0E64-4FC3-8C58-0F70DCE37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2E69A1-7A34-43AE-AC25-895E3C26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470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race circuit start line">
            <a:extLst>
              <a:ext uri="{FF2B5EF4-FFF2-40B4-BE49-F238E27FC236}">
                <a16:creationId xmlns:a16="http://schemas.microsoft.com/office/drawing/2014/main" id="{B4CE7946-296F-41D4-AC8F-D7A2405D4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2223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vloer, lucht&#10;&#10;Automatisch gegenereerde beschrijving">
            <a:extLst>
              <a:ext uri="{FF2B5EF4-FFF2-40B4-BE49-F238E27FC236}">
                <a16:creationId xmlns:a16="http://schemas.microsoft.com/office/drawing/2014/main" id="{868F5A40-69F2-451A-86B3-72CB572F8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r="12487" b="1"/>
          <a:stretch/>
        </p:blipFill>
        <p:spPr>
          <a:xfrm>
            <a:off x="5092617" y="71962"/>
            <a:ext cx="7054060" cy="678149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B03393C-A083-48A4-A89C-5876ACCAD1A6}"/>
              </a:ext>
            </a:extLst>
          </p:cNvPr>
          <p:cNvSpPr txBox="1"/>
          <p:nvPr/>
        </p:nvSpPr>
        <p:spPr>
          <a:xfrm>
            <a:off x="0" y="4542"/>
            <a:ext cx="78255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Project Ba3: Billy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A0205C1-00D8-41A8-84C4-1C00CBF79970}"/>
              </a:ext>
            </a:extLst>
          </p:cNvPr>
          <p:cNvSpPr txBox="1"/>
          <p:nvPr/>
        </p:nvSpPr>
        <p:spPr>
          <a:xfrm>
            <a:off x="9180623" y="4425854"/>
            <a:ext cx="24691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Daan Delabie</a:t>
            </a:r>
          </a:p>
          <a:p>
            <a:r>
              <a:rPr lang="nl-BE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Thomas </a:t>
            </a:r>
            <a:r>
              <a:rPr lang="nl-BE" sz="2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Feys</a:t>
            </a:r>
            <a:endParaRPr lang="nl-BE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nl-BE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Niels Bauwens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E4FD21B-91C2-41D2-AC0B-4DB50663112E}"/>
              </a:ext>
            </a:extLst>
          </p:cNvPr>
          <p:cNvSpPr txBox="1"/>
          <p:nvPr/>
        </p:nvSpPr>
        <p:spPr>
          <a:xfrm>
            <a:off x="9180623" y="5722076"/>
            <a:ext cx="20835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3ELICTE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9BB94A6-2B77-46C3-8C9D-C1399347C547}"/>
              </a:ext>
            </a:extLst>
          </p:cNvPr>
          <p:cNvSpPr txBox="1"/>
          <p:nvPr/>
        </p:nvSpPr>
        <p:spPr>
          <a:xfrm>
            <a:off x="264660" y="6160521"/>
            <a:ext cx="17328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 mei 2019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01EA670-DF44-4640-BA93-F6A4A96C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1570423" y="3123965"/>
            <a:ext cx="668994" cy="1209846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CAEA1435-E760-44AF-8D36-09BEEAA2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842616" y="3085728"/>
            <a:ext cx="790993" cy="143047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6D1184B6-86CF-40FD-A3FD-95B750966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-37742" y="3024805"/>
            <a:ext cx="951590" cy="172090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81B7D643-4C4F-4BB8-9514-1169A384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2183416" y="3149844"/>
            <a:ext cx="566681" cy="1024817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C3EEE9D2-20A0-4BBD-8282-9C62CB737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2694149" y="3176710"/>
            <a:ext cx="478830" cy="865941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4CB6B05-A371-4549-855D-2E6AE28CE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3121865" y="3195693"/>
            <a:ext cx="409900" cy="741284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AA7A89C7-8508-4123-938E-8217F577A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3490223" y="3212338"/>
            <a:ext cx="351452" cy="635584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7E6EE6B0-6142-4BC8-8BC4-37FED96B3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3806947" y="3226531"/>
            <a:ext cx="300494" cy="5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2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EA60EA-BCA8-4A52-84E2-74EFD4B9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21" y="7372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IR </a:t>
            </a:r>
            <a:r>
              <a:rPr lang="en-US" sz="5400" dirty="0" err="1">
                <a:solidFill>
                  <a:srgbClr val="FFFFFF"/>
                </a:solidFill>
              </a:rPr>
              <a:t>sensoren</a:t>
            </a:r>
            <a:br>
              <a:rPr lang="en-US" sz="1800" b="1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A9F84A-3850-4C92-9948-E4C49791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91" y="2822071"/>
            <a:ext cx="4462380" cy="36526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CDC4771A-A655-42B4-98B6-75E067E0C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1" y="2748510"/>
            <a:ext cx="5243073" cy="36526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45B6E1B-D6DA-468A-BF8C-C7497A55BB2B}"/>
              </a:ext>
            </a:extLst>
          </p:cNvPr>
          <p:cNvSpPr txBox="1"/>
          <p:nvPr/>
        </p:nvSpPr>
        <p:spPr>
          <a:xfrm>
            <a:off x="2354248" y="2452739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QRE1113 (</a:t>
            </a:r>
            <a:r>
              <a:rPr lang="nl-BE" dirty="0" err="1"/>
              <a:t>Fairchild</a:t>
            </a:r>
            <a:r>
              <a:rPr lang="nl-BE" dirty="0"/>
              <a:t>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8500BE3-E4E7-4930-BC08-8D0A6C92658E}"/>
              </a:ext>
            </a:extLst>
          </p:cNvPr>
          <p:cNvSpPr txBox="1"/>
          <p:nvPr/>
        </p:nvSpPr>
        <p:spPr>
          <a:xfrm>
            <a:off x="8214670" y="2452739"/>
            <a:ext cx="191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TCRT5000 (</a:t>
            </a:r>
            <a:r>
              <a:rPr lang="nl-BE" dirty="0" err="1"/>
              <a:t>Vishay</a:t>
            </a:r>
            <a:r>
              <a:rPr lang="nl-BE" dirty="0"/>
              <a:t>)</a:t>
            </a:r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F4A3D1E9-C205-4C7D-8657-8485F23D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24" y="1964027"/>
            <a:ext cx="1431330" cy="10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F7FA155-65DE-4828-B445-470050AB21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1827" y="2113343"/>
            <a:ext cx="1431329" cy="111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2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B93C1CB-83AB-4FED-B42C-76E1C600E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6" r="54340" b="14869"/>
          <a:stretch/>
        </p:blipFill>
        <p:spPr>
          <a:xfrm>
            <a:off x="826060" y="1895932"/>
            <a:ext cx="4572011" cy="27692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768047E-5D76-419F-8FB1-0FF0E3908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58638" r="68175" b="14910"/>
          <a:stretch/>
        </p:blipFill>
        <p:spPr>
          <a:xfrm>
            <a:off x="6742526" y="1896529"/>
            <a:ext cx="4113315" cy="27692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Pijl: rechts 3">
            <a:extLst>
              <a:ext uri="{FF2B5EF4-FFF2-40B4-BE49-F238E27FC236}">
                <a16:creationId xmlns:a16="http://schemas.microsoft.com/office/drawing/2014/main" id="{E7E80DA2-53E7-48F9-AD7A-B10BF34DCB44}"/>
              </a:ext>
            </a:extLst>
          </p:cNvPr>
          <p:cNvSpPr/>
          <p:nvPr/>
        </p:nvSpPr>
        <p:spPr>
          <a:xfrm>
            <a:off x="5654976" y="3038246"/>
            <a:ext cx="978408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028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C94250-C39E-4D8D-B33A-A8DED0F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C2513334-8D71-462D-8849-738D0A0CE9B4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Uitlezen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sensoren</a:t>
            </a:r>
            <a:endParaRPr lang="en-US" sz="4000" dirty="0">
              <a:latin typeface="+mj-l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Aansturen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motoren</a:t>
            </a:r>
            <a:r>
              <a:rPr lang="en-US" sz="4000" dirty="0">
                <a:latin typeface="+mj-lt"/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Sturen</a:t>
            </a:r>
            <a:r>
              <a:rPr lang="en-US" sz="4000" dirty="0">
                <a:latin typeface="+mj-lt"/>
              </a:rPr>
              <a:t> van de auto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Integratie</a:t>
            </a:r>
            <a:endParaRPr lang="en-US" sz="4000" dirty="0">
              <a:latin typeface="+mj-lt"/>
            </a:endParaRP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5894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EFD127B-C511-44E6-825E-63CBC4D22606}"/>
              </a:ext>
            </a:extLst>
          </p:cNvPr>
          <p:cNvSpPr txBox="1"/>
          <p:nvPr/>
        </p:nvSpPr>
        <p:spPr>
          <a:xfrm>
            <a:off x="228399" y="705596"/>
            <a:ext cx="6192415" cy="619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latin typeface="+mj-lt"/>
              </a:rPr>
              <a:t> TCRT5000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latin typeface="+mj-lt"/>
              </a:rPr>
              <a:t> </a:t>
            </a:r>
            <a:r>
              <a:rPr lang="en-US" sz="4300" dirty="0" err="1">
                <a:latin typeface="+mj-lt"/>
              </a:rPr>
              <a:t>Analoge</a:t>
            </a:r>
            <a:r>
              <a:rPr lang="en-US" sz="4300" dirty="0">
                <a:latin typeface="+mj-lt"/>
              </a:rPr>
              <a:t> </a:t>
            </a:r>
            <a:r>
              <a:rPr lang="en-US" sz="4300" dirty="0" err="1">
                <a:latin typeface="+mj-lt"/>
              </a:rPr>
              <a:t>waarde</a:t>
            </a:r>
            <a:r>
              <a:rPr lang="en-US" sz="4300" dirty="0">
                <a:latin typeface="+mj-lt"/>
              </a:rPr>
              <a:t>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latin typeface="+mj-lt"/>
              </a:rPr>
              <a:t> Wit: 0-200	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latin typeface="+mj-lt"/>
              </a:rPr>
              <a:t> Zwart: 800-1023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300" dirty="0">
              <a:latin typeface="+mj-l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latin typeface="+mj-lt"/>
              </a:rPr>
              <a:t> </a:t>
            </a:r>
            <a:r>
              <a:rPr lang="en-US" sz="4300" dirty="0" err="1">
                <a:latin typeface="+mj-lt"/>
              </a:rPr>
              <a:t>Waarde</a:t>
            </a:r>
            <a:r>
              <a:rPr lang="en-US" sz="4300" dirty="0">
                <a:latin typeface="+mj-lt"/>
              </a:rPr>
              <a:t>&gt;500: </a:t>
            </a:r>
            <a:r>
              <a:rPr lang="en-US" sz="4300" dirty="0" err="1">
                <a:latin typeface="+mj-lt"/>
              </a:rPr>
              <a:t>digitale</a:t>
            </a:r>
            <a:r>
              <a:rPr lang="en-US" sz="4300" dirty="0">
                <a:latin typeface="+mj-lt"/>
              </a:rPr>
              <a:t> 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latin typeface="+mj-lt"/>
              </a:rPr>
              <a:t> </a:t>
            </a:r>
            <a:r>
              <a:rPr lang="en-US" sz="4300" dirty="0" err="1">
                <a:latin typeface="+mj-lt"/>
              </a:rPr>
              <a:t>Waarde</a:t>
            </a:r>
            <a:r>
              <a:rPr lang="en-US" sz="4300" dirty="0">
                <a:latin typeface="+mj-lt"/>
              </a:rPr>
              <a:t>&lt;500: </a:t>
            </a:r>
            <a:r>
              <a:rPr lang="en-US" sz="4300" dirty="0" err="1">
                <a:latin typeface="+mj-lt"/>
              </a:rPr>
              <a:t>digitale</a:t>
            </a:r>
            <a:r>
              <a:rPr lang="en-US" sz="4300" dirty="0">
                <a:latin typeface="+mj-lt"/>
              </a:rPr>
              <a:t> 1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latin typeface="+mj-lt"/>
              </a:rPr>
              <a:t> 3 links, 3 </a:t>
            </a:r>
            <a:r>
              <a:rPr lang="en-US" sz="4300" dirty="0" err="1">
                <a:latin typeface="+mj-lt"/>
              </a:rPr>
              <a:t>rechts</a:t>
            </a:r>
            <a:endParaRPr lang="en-US" sz="4300" dirty="0">
              <a:latin typeface="+mj-l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92323A4-7C51-45AD-95EC-9289DB83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773730"/>
            <a:ext cx="2364317" cy="1835822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82FC15-F843-4258-A2B1-A45FA048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7" r="25206"/>
          <a:stretch/>
        </p:blipFill>
        <p:spPr>
          <a:xfrm>
            <a:off x="9189531" y="1"/>
            <a:ext cx="2874902" cy="32948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D43690B-53DC-4B93-9E1C-0E166238E4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20908" y="3857817"/>
            <a:ext cx="5446184" cy="24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7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3773CC-D7A2-49AF-B93F-2A26D1B4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Aansturen</a:t>
            </a: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motoren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721CBC85-9B0D-47BF-9B48-BF0E6535D3FD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latin typeface="+mj-lt"/>
              </a:rPr>
              <a:t>Snelheid</a:t>
            </a:r>
            <a:r>
              <a:rPr lang="en-US" sz="4000" dirty="0">
                <a:latin typeface="+mj-lt"/>
              </a:rPr>
              <a:t>: 1 byte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latin typeface="+mj-lt"/>
              </a:rPr>
              <a:t>Instelbare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richting</a:t>
            </a:r>
            <a:r>
              <a:rPr lang="en-US" sz="4000" dirty="0">
                <a:latin typeface="+mj-lt"/>
              </a:rPr>
              <a:t>: 2 bits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46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7EB3CA-45DA-4C7B-AC2B-BBA447F7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8F695E-8D01-4605-AE4C-BB53B235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02" y="321177"/>
            <a:ext cx="3490003" cy="607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1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A27FAF-3F8C-4E4F-A01E-A621875C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Bepalen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rechter 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error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26810BC6-06B6-4DFB-B28D-9AC36242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310834"/>
            <a:ext cx="11496821" cy="310414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CDBF452-3A44-44E6-964A-3515F3F2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4729018"/>
            <a:ext cx="1457325" cy="122872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8C72B5D-4D8E-47D6-8B4F-C90E11EBB414}"/>
              </a:ext>
            </a:extLst>
          </p:cNvPr>
          <p:cNvSpPr txBox="1"/>
          <p:nvPr/>
        </p:nvSpPr>
        <p:spPr>
          <a:xfrm>
            <a:off x="1376313" y="5681919"/>
            <a:ext cx="10440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		Linker error idem maar </a:t>
            </a:r>
            <a:r>
              <a:rPr lang="en-GB" sz="4000" dirty="0" err="1"/>
              <a:t>negatief</a:t>
            </a:r>
            <a:endParaRPr lang="nl-BE" sz="4000" dirty="0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7B8B7B0D-AB2A-486C-979E-48312C72F402}"/>
              </a:ext>
            </a:extLst>
          </p:cNvPr>
          <p:cNvSpPr/>
          <p:nvPr/>
        </p:nvSpPr>
        <p:spPr>
          <a:xfrm>
            <a:off x="1861007" y="5870894"/>
            <a:ext cx="1112363" cy="32993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411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BBA684-B49B-43BE-9BD3-E179D095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PID-waarde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E2E8BA7F-F56B-4373-A3B6-F010CCEA171F}"/>
                  </a:ext>
                </a:extLst>
              </p:cNvPr>
              <p:cNvSpPr/>
              <p:nvPr/>
            </p:nvSpPr>
            <p:spPr>
              <a:xfrm>
                <a:off x="905638" y="3277927"/>
                <a:ext cx="107602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nl-B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𝑜𝑣𝑒𝑟𝑡𝑖𝑚𝑒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∙(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𝑙𝑎𝑠𝑡𝑒𝑟𝑟𝑜𝑟</m:t>
                          </m:r>
                        </m:e>
                      </m:d>
                    </m:oMath>
                  </m:oMathPara>
                </a14:m>
                <a:endParaRPr lang="nl-BE" sz="2800" dirty="0"/>
              </a:p>
            </p:txBody>
          </p:sp>
        </mc:Choice>
        <mc:Fallback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E2E8BA7F-F56B-4373-A3B6-F010CCEA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38" y="3277927"/>
                <a:ext cx="1076028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95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D6CEA37-981A-43BE-8317-3C53802484A1}"/>
              </a:ext>
            </a:extLst>
          </p:cNvPr>
          <p:cNvSpPr txBox="1">
            <a:spLocks/>
          </p:cNvSpPr>
          <p:nvPr/>
        </p:nvSpPr>
        <p:spPr>
          <a:xfrm>
            <a:off x="78105" y="83638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2600">
                <a:solidFill>
                  <a:srgbClr val="FFFFFF"/>
                </a:solidFill>
              </a:rPr>
              <a:t>Snelheid en richting wielen regelen</a:t>
            </a:r>
            <a:br>
              <a:rPr lang="nl-BE" sz="2600" b="1">
                <a:solidFill>
                  <a:srgbClr val="FFFFFF"/>
                </a:solidFill>
              </a:rPr>
            </a:br>
            <a:endParaRPr lang="nl-BE" sz="2600"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F84687F-E7E6-4900-B017-9942B45E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5" y="468812"/>
            <a:ext cx="11810469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6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E49B58-B9FA-4537-ADA8-E4556E8F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2600" dirty="0" err="1">
                <a:solidFill>
                  <a:srgbClr val="FFFFFF"/>
                </a:solidFill>
              </a:rPr>
              <a:t>Volledig</a:t>
            </a:r>
            <a:r>
              <a:rPr lang="en-GB" sz="2600" dirty="0">
                <a:solidFill>
                  <a:srgbClr val="FFFFFF"/>
                </a:solidFill>
              </a:rPr>
              <a:t> </a:t>
            </a:r>
            <a:r>
              <a:rPr lang="en-GB" sz="2600" dirty="0" err="1">
                <a:solidFill>
                  <a:srgbClr val="FFFFFF"/>
                </a:solidFill>
              </a:rPr>
              <a:t>overzicht</a:t>
            </a:r>
            <a:endParaRPr lang="nl-BE" sz="2600"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0EB0130-15C1-4963-9CF5-154BFA94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091" y="133996"/>
            <a:ext cx="6837374" cy="65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30D5FA-5F01-4828-AAC4-E49CF5D10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Situering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40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 met Bluetooth communicatie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EA396D2-A69F-4B41-BA7D-341B72F418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2914" y="817880"/>
            <a:ext cx="3671975" cy="5222239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94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Moeilijkheden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4000" dirty="0"/>
              <a:t> Foutief detecteren Middellijn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4000" dirty="0"/>
              <a:t> Instellen PID-waarden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4000" dirty="0"/>
              <a:t> Verliezen wielen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48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Middelijn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CDD2A17-7E07-40AF-8EB8-8D4939B2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36" y="961812"/>
            <a:ext cx="4686126" cy="493098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77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nl-BE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Instellen PID-waarden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6F2D5A-50F9-4FB0-BD16-F32389A3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38" y="2074363"/>
            <a:ext cx="8683302" cy="299573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812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CF7372-0742-4857-B949-F1B3F749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marL="57150" algn="ctr">
              <a:spcAft>
                <a:spcPts val="600"/>
              </a:spcAft>
            </a:pPr>
            <a:r>
              <a:rPr lang="nl-BE" sz="3600" dirty="0">
                <a:solidFill>
                  <a:schemeClr val="bg1"/>
                </a:solidFill>
              </a:rPr>
              <a:t>Verliezen wielen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618449B-C415-4501-81B4-54597A71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37229"/>
            <a:ext cx="7188199" cy="47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/>
              <a:t>Conclusie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4000" dirty="0" err="1"/>
              <a:t>Stapsgewijze</a:t>
            </a:r>
            <a:r>
              <a:rPr lang="en-US" sz="4000" dirty="0"/>
              <a:t> </a:t>
            </a:r>
            <a:r>
              <a:rPr lang="en-US" sz="4000" dirty="0" err="1"/>
              <a:t>uitvoering</a:t>
            </a:r>
            <a:r>
              <a:rPr lang="en-US" sz="4000" dirty="0"/>
              <a:t> = success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 Compacter?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4000" dirty="0" err="1"/>
              <a:t>Optimaliseren</a:t>
            </a:r>
            <a:r>
              <a:rPr lang="en-US" sz="4000" dirty="0"/>
              <a:t>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210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494D8FD-1E94-43B0-9274-0D80BC77C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t="4993" r="8915" b="5759"/>
          <a:stretch/>
        </p:blipFill>
        <p:spPr>
          <a:xfrm rot="16200000">
            <a:off x="1201444" y="3435423"/>
            <a:ext cx="1980636" cy="321941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fbeelding 11" descr="Afbeelding met elektronica&#10;&#10;Automatisch gegenereerde beschrijving">
            <a:extLst>
              <a:ext uri="{FF2B5EF4-FFF2-40B4-BE49-F238E27FC236}">
                <a16:creationId xmlns:a16="http://schemas.microsoft.com/office/drawing/2014/main" id="{58449F61-5DFF-4A09-9B93-7EBDD73AC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76" y="1267428"/>
            <a:ext cx="3252903" cy="433720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C2C897C-C0F5-4C0D-95F8-582B306EC2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15949"/>
          <a:stretch/>
        </p:blipFill>
        <p:spPr>
          <a:xfrm>
            <a:off x="548568" y="935258"/>
            <a:ext cx="3252903" cy="1920686"/>
          </a:xfrm>
          <a:prstGeom prst="rect">
            <a:avLst/>
          </a:prstGeom>
        </p:spPr>
      </p:pic>
      <p:pic>
        <p:nvPicPr>
          <p:cNvPr id="14" name="Afbeelding 13" descr="Afbeelding met vloer, lucht&#10;&#10;Automatisch gegenereerde beschrijving">
            <a:extLst>
              <a:ext uri="{FF2B5EF4-FFF2-40B4-BE49-F238E27FC236}">
                <a16:creationId xmlns:a16="http://schemas.microsoft.com/office/drawing/2014/main" id="{9B82EF79-0B4B-434F-B467-180D8275B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49" y="3777868"/>
            <a:ext cx="3252903" cy="243967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0863F68-53B5-4EAC-AA09-96712046EB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9" b="18788"/>
          <a:stretch/>
        </p:blipFill>
        <p:spPr>
          <a:xfrm>
            <a:off x="8369013" y="1062305"/>
            <a:ext cx="3200439" cy="17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3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race circuit start line">
            <a:extLst>
              <a:ext uri="{FF2B5EF4-FFF2-40B4-BE49-F238E27FC236}">
                <a16:creationId xmlns:a16="http://schemas.microsoft.com/office/drawing/2014/main" id="{96F12C0A-8E7A-4277-8275-32B833BAB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" y="0"/>
            <a:ext cx="12231509" cy="6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DB80CA7-6957-4A0F-AC7F-3861B777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1570423" y="3123965"/>
            <a:ext cx="668994" cy="120984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FA704F9-44F4-4F54-83F1-DB6010B0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842616" y="3085728"/>
            <a:ext cx="790993" cy="143047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7C0054B-C3C2-4A56-8336-F70F1AA8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-37742" y="3024805"/>
            <a:ext cx="951590" cy="172090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8A72FB-BE3A-49CD-A83C-2BCE3CDB4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2183416" y="3149844"/>
            <a:ext cx="566681" cy="102481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8026ED1-924E-4F3A-A068-27CD90D6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2694149" y="3176710"/>
            <a:ext cx="478830" cy="86594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214D10E-1171-40BE-80A9-5D72DF78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3121865" y="3195693"/>
            <a:ext cx="409900" cy="74128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C89B483-2DD9-405D-B52E-BAB842AE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3490223" y="3212338"/>
            <a:ext cx="351452" cy="63558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CDEE0AE-FA12-43BE-B010-9F24FC48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3806947" y="3226531"/>
            <a:ext cx="300494" cy="54343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7C997FB-64F8-4A26-A583-4803D24BF0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4509" y="3211101"/>
            <a:ext cx="1598431" cy="11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1.406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01D7D-D627-4E0B-AED1-A4E2775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nl-BE" sz="8000" dirty="0"/>
              <a:t>Inhoudstafel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25FF22-CBA5-4275-9876-D6D3D220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Autofit/>
          </a:bodyPr>
          <a:lstStyle/>
          <a:p>
            <a:r>
              <a:rPr lang="nl-BE" sz="4000" dirty="0"/>
              <a:t> Hardware</a:t>
            </a:r>
          </a:p>
          <a:p>
            <a:r>
              <a:rPr lang="nl-BE" sz="4000" dirty="0"/>
              <a:t> Software</a:t>
            </a:r>
          </a:p>
          <a:p>
            <a:r>
              <a:rPr lang="nl-BE" sz="4000" dirty="0"/>
              <a:t> App</a:t>
            </a:r>
          </a:p>
          <a:p>
            <a:r>
              <a:rPr lang="nl-BE" sz="4000" dirty="0"/>
              <a:t> Moeilijkheden</a:t>
            </a:r>
          </a:p>
          <a:p>
            <a:r>
              <a:rPr lang="nl-BE" sz="4000" dirty="0"/>
              <a:t> Conclusie</a:t>
            </a:r>
          </a:p>
        </p:txBody>
      </p:sp>
    </p:spTree>
    <p:extLst>
      <p:ext uri="{BB962C8B-B14F-4D97-AF65-F5344CB8AC3E}">
        <p14:creationId xmlns:p14="http://schemas.microsoft.com/office/powerpoint/2010/main" val="207542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EA60EA-BCA8-4A52-84E2-74EFD4B9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nl-BE" sz="2600" dirty="0">
                <a:solidFill>
                  <a:srgbClr val="FFFFFF"/>
                </a:solidFill>
              </a:rPr>
              <a:t>Hardware</a:t>
            </a:r>
            <a:br>
              <a:rPr lang="nl-BE" sz="2600" b="1" dirty="0">
                <a:solidFill>
                  <a:srgbClr val="FFFFFF"/>
                </a:solidFill>
              </a:rPr>
            </a:br>
            <a:endParaRPr lang="nl-BE" sz="2600" dirty="0">
              <a:solidFill>
                <a:srgbClr val="FFFFFF"/>
              </a:solidFill>
            </a:endParaRPr>
          </a:p>
        </p:txBody>
      </p:sp>
      <p:pic>
        <p:nvPicPr>
          <p:cNvPr id="7" name="Tijdelijke aanduiding voor inhoud 4">
            <a:extLst>
              <a:ext uri="{FF2B5EF4-FFF2-40B4-BE49-F238E27FC236}">
                <a16:creationId xmlns:a16="http://schemas.microsoft.com/office/drawing/2014/main" id="{EE8E5E6F-1900-44FA-8DC1-3292573A8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1" t="12499" r="2" b="9912"/>
          <a:stretch/>
        </p:blipFill>
        <p:spPr>
          <a:xfrm>
            <a:off x="3891516" y="443638"/>
            <a:ext cx="7820179" cy="59707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507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2513334-8D71-462D-8849-738D0A0CE9B4}"/>
              </a:ext>
            </a:extLst>
          </p:cNvPr>
          <p:cNvSpPr txBox="1"/>
          <p:nvPr/>
        </p:nvSpPr>
        <p:spPr>
          <a:xfrm>
            <a:off x="518474" y="1774372"/>
            <a:ext cx="4064409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Atmega328p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Motor drivers (TB6612FNG) &amp;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I/O-expanders (TCA9554PWR)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55C9564-F974-4654-A4D4-6DF5168AF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" r="2237" b="874"/>
          <a:stretch/>
        </p:blipFill>
        <p:spPr>
          <a:xfrm>
            <a:off x="6096000" y="298272"/>
            <a:ext cx="5345758" cy="6206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949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C94250-C39E-4D8D-B33A-A8DED0F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Pinout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1A872B7D-344B-461C-AB76-0AC1A802B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62" y="2509911"/>
            <a:ext cx="843357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08651D6-B7ED-4F7C-9BF5-BCB9AEFD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Routing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A29766F4-5366-4E75-94E5-D6B1F9808AB3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>
          <a:xfrm>
            <a:off x="1430489" y="2426819"/>
            <a:ext cx="3258073" cy="399763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FEDF9CA3-A15B-4949-B952-3D5ECA0D9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43995" y="2426818"/>
            <a:ext cx="3258073" cy="399763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8B52246-73BA-46D2-A3FD-F3F0E23BDF4D}"/>
              </a:ext>
            </a:extLst>
          </p:cNvPr>
          <p:cNvPicPr/>
          <p:nvPr/>
        </p:nvPicPr>
        <p:blipFill rotWithShape="1">
          <a:blip r:embed="rId4"/>
          <a:srcRect l="-352" t="520" r="50704" b="-4352"/>
          <a:stretch/>
        </p:blipFill>
        <p:spPr>
          <a:xfrm>
            <a:off x="1389931" y="2426817"/>
            <a:ext cx="3298629" cy="415080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11DE1E4-7727-4A55-9A82-531340B5A7E3}"/>
              </a:ext>
            </a:extLst>
          </p:cNvPr>
          <p:cNvPicPr/>
          <p:nvPr/>
        </p:nvPicPr>
        <p:blipFill rotWithShape="1">
          <a:blip r:embed="rId4"/>
          <a:srcRect l="50352"/>
          <a:stretch/>
        </p:blipFill>
        <p:spPr>
          <a:xfrm>
            <a:off x="7543997" y="2426817"/>
            <a:ext cx="325807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8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Afbeelding 6" descr="Afbeelding met elektronica&#10;&#10;Automatisch gegenereerde beschrijving">
            <a:extLst>
              <a:ext uri="{FF2B5EF4-FFF2-40B4-BE49-F238E27FC236}">
                <a16:creationId xmlns:a16="http://schemas.microsoft.com/office/drawing/2014/main" id="{3FD428C6-77EA-43E1-B7C3-267D1073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6" t="13164" r="19308" b="27595"/>
          <a:stretch/>
        </p:blipFill>
        <p:spPr>
          <a:xfrm rot="5400000">
            <a:off x="1505004" y="205725"/>
            <a:ext cx="4184317" cy="6261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Afbeelding 11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14D312FB-2066-42E7-A65C-967FA05C30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b="22590"/>
          <a:stretch/>
        </p:blipFill>
        <p:spPr>
          <a:xfrm>
            <a:off x="7544011" y="1244210"/>
            <a:ext cx="3465235" cy="418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Pijl: rechts 12">
            <a:extLst>
              <a:ext uri="{FF2B5EF4-FFF2-40B4-BE49-F238E27FC236}">
                <a16:creationId xmlns:a16="http://schemas.microsoft.com/office/drawing/2014/main" id="{946B634F-905F-4BA8-9B87-FBF8141008A2}"/>
              </a:ext>
            </a:extLst>
          </p:cNvPr>
          <p:cNvSpPr/>
          <p:nvPr/>
        </p:nvSpPr>
        <p:spPr>
          <a:xfrm>
            <a:off x="6705121" y="3094052"/>
            <a:ext cx="838890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600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58BCBA0-7D6C-4044-B641-F82792B60A7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5"/>
          <a:stretch/>
        </p:blipFill>
        <p:spPr bwMode="auto">
          <a:xfrm>
            <a:off x="1374552" y="1099595"/>
            <a:ext cx="3745334" cy="194830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7B83821-1CB6-48FC-8EC3-16FDC172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799" y="1021269"/>
            <a:ext cx="1659820" cy="21049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fbeelding 11" descr="Afbeeldingsresultaat voor RFID module">
            <a:extLst>
              <a:ext uri="{FF2B5EF4-FFF2-40B4-BE49-F238E27FC236}">
                <a16:creationId xmlns:a16="http://schemas.microsoft.com/office/drawing/2014/main" id="{1B668F38-EA71-4B75-A125-7F7C93965CD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20000" r="7800" b="20800"/>
          <a:stretch/>
        </p:blipFill>
        <p:spPr bwMode="auto">
          <a:xfrm>
            <a:off x="1635990" y="3986624"/>
            <a:ext cx="3220597" cy="221018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BD90BF2-8D04-42F9-8211-3143E573AF3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28" y="4064852"/>
            <a:ext cx="4822709" cy="205373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A179269-D793-4E82-A0B5-60F6E042A538}"/>
              </a:ext>
            </a:extLst>
          </p:cNvPr>
          <p:cNvSpPr txBox="1"/>
          <p:nvPr/>
        </p:nvSpPr>
        <p:spPr>
          <a:xfrm>
            <a:off x="1953435" y="619536"/>
            <a:ext cx="258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HM-10 Bluetooth module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08599B0-6EAD-4C0B-A90D-1789E1D6549A}"/>
              </a:ext>
            </a:extLst>
          </p:cNvPr>
          <p:cNvSpPr txBox="1"/>
          <p:nvPr/>
        </p:nvSpPr>
        <p:spPr>
          <a:xfrm>
            <a:off x="1978377" y="3572624"/>
            <a:ext cx="253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MRFRC-522 RFID module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103E2ADF-8BCE-495B-82EA-9FDCB0E60EA2}"/>
              </a:ext>
            </a:extLst>
          </p:cNvPr>
          <p:cNvSpPr txBox="1"/>
          <p:nvPr/>
        </p:nvSpPr>
        <p:spPr>
          <a:xfrm>
            <a:off x="8303001" y="3617292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LCD met I²C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D95441F-857F-491A-B91A-81FDC846715A}"/>
              </a:ext>
            </a:extLst>
          </p:cNvPr>
          <p:cNvSpPr txBox="1"/>
          <p:nvPr/>
        </p:nvSpPr>
        <p:spPr>
          <a:xfrm>
            <a:off x="8246639" y="59464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LED modules</a:t>
            </a:r>
          </a:p>
        </p:txBody>
      </p:sp>
    </p:spTree>
    <p:extLst>
      <p:ext uri="{BB962C8B-B14F-4D97-AF65-F5344CB8AC3E}">
        <p14:creationId xmlns:p14="http://schemas.microsoft.com/office/powerpoint/2010/main" val="2998822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155</Words>
  <Application>Microsoft Office PowerPoint</Application>
  <PresentationFormat>Breedbeeld</PresentationFormat>
  <Paragraphs>66</Paragraphs>
  <Slides>27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Kantoorthema</vt:lpstr>
      <vt:lpstr>PowerPoint-presentatie</vt:lpstr>
      <vt:lpstr>Situering</vt:lpstr>
      <vt:lpstr>Inhoudstafel</vt:lpstr>
      <vt:lpstr>Hardware </vt:lpstr>
      <vt:lpstr>PowerPoint-presentatie</vt:lpstr>
      <vt:lpstr>Pinout</vt:lpstr>
      <vt:lpstr>Routing</vt:lpstr>
      <vt:lpstr>PowerPoint-presentatie</vt:lpstr>
      <vt:lpstr>PowerPoint-presentatie</vt:lpstr>
      <vt:lpstr>IR sensoren </vt:lpstr>
      <vt:lpstr>PowerPoint-presentatie</vt:lpstr>
      <vt:lpstr>Software:</vt:lpstr>
      <vt:lpstr>PowerPoint-presentatie</vt:lpstr>
      <vt:lpstr>Aansturen motoren</vt:lpstr>
      <vt:lpstr>Sturing</vt:lpstr>
      <vt:lpstr>Bepalen rechter error</vt:lpstr>
      <vt:lpstr>PID-waarde</vt:lpstr>
      <vt:lpstr>PowerPoint-presentatie</vt:lpstr>
      <vt:lpstr>Volledig overzicht</vt:lpstr>
      <vt:lpstr>App met Bluetooth communicatie</vt:lpstr>
      <vt:lpstr>Moeilijkheden</vt:lpstr>
      <vt:lpstr>Middelijn</vt:lpstr>
      <vt:lpstr>Instellen PID-waarden</vt:lpstr>
      <vt:lpstr>Verliezen wielen</vt:lpstr>
      <vt:lpstr>Conclusie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thomas feys</dc:creator>
  <cp:lastModifiedBy>thomas feys</cp:lastModifiedBy>
  <cp:revision>4</cp:revision>
  <dcterms:created xsi:type="dcterms:W3CDTF">2019-05-07T07:48:32Z</dcterms:created>
  <dcterms:modified xsi:type="dcterms:W3CDTF">2019-05-07T08:06:12Z</dcterms:modified>
</cp:coreProperties>
</file>